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300700" cy="10299700"/>
  <p:notesSz cx="18300700" cy="102997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/Relationships>
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808306" y="3996131"/>
            <a:ext cx="6684086" cy="21723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9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R="5080">
              <a:lnSpc>
                <a:spcPct val="100600"/>
              </a:lnSpc>
              <a:spcBef>
                <a:spcPts val="100"/>
              </a:spcBef>
            </a:pPr>
            <a:r>
              <a:rPr dirty="0" spc="-65"/>
              <a:t>Navigating</a:t>
            </a:r>
            <a:r>
              <a:rPr dirty="0" spc="-220"/>
              <a:t> </a:t>
            </a:r>
            <a:r>
              <a:rPr dirty="0" spc="-35"/>
              <a:t>the</a:t>
            </a:r>
            <a:r>
              <a:rPr dirty="0" spc="-220"/>
              <a:t> </a:t>
            </a:r>
            <a:r>
              <a:rPr dirty="0" spc="-100"/>
              <a:t>Treacherous </a:t>
            </a:r>
            <a:r>
              <a:rPr dirty="0" spc="-1180"/>
              <a:t> </a:t>
            </a:r>
            <a:r>
              <a:rPr dirty="0" spc="-95"/>
              <a:t>Waters </a:t>
            </a:r>
            <a:r>
              <a:rPr dirty="0" spc="-55"/>
              <a:t>of </a:t>
            </a:r>
            <a:r>
              <a:rPr dirty="0" spc="-90"/>
              <a:t>Phishing: </a:t>
            </a:r>
            <a:r>
              <a:rPr dirty="0" spc="50"/>
              <a:t>A </a:t>
            </a:r>
            <a:r>
              <a:rPr dirty="0" spc="55"/>
              <a:t> </a:t>
            </a:r>
            <a:r>
              <a:rPr dirty="0" spc="-70"/>
              <a:t>Comprehensive </a:t>
            </a:r>
            <a:r>
              <a:rPr dirty="0" spc="-110"/>
              <a:t>Awareness </a:t>
            </a:r>
            <a:r>
              <a:rPr dirty="0" spc="-105"/>
              <a:t> Training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6625590" cy="1460500"/>
          </a:xfrm>
          <a:prstGeom prst="rect"/>
        </p:spPr>
        <p:txBody>
          <a:bodyPr wrap="square" lIns="0" tIns="29845" rIns="0" bIns="0" rtlCol="0" vert="horz">
            <a:spAutoFit/>
          </a:bodyPr>
          <a:lstStyle/>
          <a:p>
            <a:pPr marL="12700" marR="5080">
              <a:lnSpc>
                <a:spcPts val="5630"/>
              </a:lnSpc>
              <a:spcBef>
                <a:spcPts val="235"/>
              </a:spcBef>
            </a:pPr>
            <a:r>
              <a:rPr dirty="0" sz="4700" spc="220">
                <a:solidFill>
                  <a:srgbClr val="FFAB40"/>
                </a:solidFill>
                <a:latin typeface="Tahoma"/>
                <a:cs typeface="Tahoma"/>
              </a:rPr>
              <a:t>The</a:t>
            </a:r>
            <a:r>
              <a:rPr dirty="0" sz="47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700" spc="155">
                <a:solidFill>
                  <a:srgbClr val="FFAB40"/>
                </a:solidFill>
                <a:latin typeface="Tahoma"/>
                <a:cs typeface="Tahoma"/>
              </a:rPr>
              <a:t>Role</a:t>
            </a:r>
            <a:r>
              <a:rPr dirty="0" sz="47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700" spc="180">
                <a:solidFill>
                  <a:srgbClr val="FFAB40"/>
                </a:solidFill>
                <a:latin typeface="Tahoma"/>
                <a:cs typeface="Tahoma"/>
              </a:rPr>
              <a:t>of</a:t>
            </a:r>
            <a:r>
              <a:rPr dirty="0" sz="47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700" spc="235">
                <a:solidFill>
                  <a:srgbClr val="FFAB40"/>
                </a:solidFill>
                <a:latin typeface="Tahoma"/>
                <a:cs typeface="Tahoma"/>
              </a:rPr>
              <a:t>Phishing </a:t>
            </a:r>
            <a:r>
              <a:rPr dirty="0" sz="4700" spc="-136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700" spc="204">
                <a:solidFill>
                  <a:srgbClr val="FFAB40"/>
                </a:solidFill>
                <a:latin typeface="Tahoma"/>
                <a:cs typeface="Tahoma"/>
              </a:rPr>
              <a:t>Awareness</a:t>
            </a:r>
            <a:r>
              <a:rPr dirty="0" sz="47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700" spc="145">
                <a:solidFill>
                  <a:srgbClr val="FFAB40"/>
                </a:solidFill>
                <a:latin typeface="Tahoma"/>
                <a:cs typeface="Tahoma"/>
              </a:rPr>
              <a:t>Training</a:t>
            </a:r>
            <a:endParaRPr sz="47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4961" y="3240595"/>
            <a:ext cx="6383020" cy="29368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0"/>
              </a:spcBef>
            </a:pPr>
            <a:r>
              <a:rPr dirty="0" sz="27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7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700" spc="26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700" spc="16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70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17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8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700" spc="160" b="1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95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700" spc="160" b="1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18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700" spc="220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700" spc="-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-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14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6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1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18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1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5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7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700" spc="-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700" spc="265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700" spc="18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700" spc="100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700" spc="155" b="1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700" spc="2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18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g  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16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13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6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700" spc="114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70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16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7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70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700" spc="215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700" spc="16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z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700" spc="16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700" spc="10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700" spc="-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5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2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700" spc="-5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4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17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700" spc="-12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7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95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700" spc="265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700" spc="150" b="1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700" spc="9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700" spc="-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6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6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40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dirty="0" sz="2700" spc="16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7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dirty="0" sz="2700" spc="17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700" spc="25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27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700" spc="265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700" spc="18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700" spc="140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700" spc="7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700" spc="9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700" spc="18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700" spc="195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700" spc="14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700" spc="-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700" spc="-3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700" spc="17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700" spc="114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700" spc="-19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18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7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0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700" spc="114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700" spc="130" b="1">
                <a:solidFill>
                  <a:srgbClr val="FFFFFF"/>
                </a:solidFill>
                <a:latin typeface="Tahoma"/>
                <a:cs typeface="Tahoma"/>
              </a:rPr>
              <a:t>continuous</a:t>
            </a:r>
            <a:r>
              <a:rPr dirty="0" sz="2700" spc="-8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00" spc="-15">
                <a:solidFill>
                  <a:srgbClr val="FFFFFF"/>
                </a:solidFill>
                <a:latin typeface="Verdana"/>
                <a:cs typeface="Verdana"/>
              </a:rPr>
              <a:t>learning.</a:t>
            </a:r>
            <a:endParaRPr sz="27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9333230" cy="62039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900" spc="180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r>
              <a:rPr dirty="0" sz="39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3900" spc="150">
                <a:solidFill>
                  <a:srgbClr val="FFAB40"/>
                </a:solidFill>
                <a:latin typeface="Tahoma"/>
                <a:cs typeface="Tahoma"/>
              </a:rPr>
              <a:t>Prevention</a:t>
            </a:r>
            <a:r>
              <a:rPr dirty="0" sz="390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3900" spc="185">
                <a:solidFill>
                  <a:srgbClr val="FFAB40"/>
                </a:solidFill>
                <a:latin typeface="Tahoma"/>
                <a:cs typeface="Tahoma"/>
              </a:rPr>
              <a:t>Best</a:t>
            </a:r>
            <a:r>
              <a:rPr dirty="0" sz="3900" spc="-2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3900" spc="155">
                <a:solidFill>
                  <a:srgbClr val="FFAB40"/>
                </a:solidFill>
                <a:latin typeface="Tahoma"/>
                <a:cs typeface="Tahoma"/>
              </a:rPr>
              <a:t>Practices</a:t>
            </a:r>
            <a:endParaRPr sz="39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4956" y="2602204"/>
            <a:ext cx="5332730" cy="22434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95"/>
              </a:spcBef>
            </a:pPr>
            <a:r>
              <a:rPr dirty="0" sz="2400" spc="-9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-7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dirty="0" sz="2400" spc="14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40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10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400" spc="229">
                <a:solidFill>
                  <a:srgbClr val="FFFFFF"/>
                </a:solidFill>
                <a:latin typeface="Verdana"/>
                <a:cs typeface="Verdana"/>
              </a:rPr>
              <a:t>mm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-5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-7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40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55" b="1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dirty="0" sz="240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400" spc="80" b="1">
                <a:solidFill>
                  <a:srgbClr val="FFFFFF"/>
                </a:solidFill>
                <a:latin typeface="Tahoma"/>
                <a:cs typeface="Tahoma"/>
              </a:rPr>
              <a:t>y  </a:t>
            </a:r>
            <a:r>
              <a:rPr dirty="0" sz="2400" spc="14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4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1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9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-7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5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400" spc="5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400" spc="-5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70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400" spc="1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40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400" spc="75" b="1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dirty="0" sz="2400" spc="12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40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400" spc="8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4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400" spc="16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400" spc="195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400" spc="-7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400" spc="105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400" spc="240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4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400" spc="8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4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400" spc="190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400" spc="8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400" spc="8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40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400" spc="16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400" spc="195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400" spc="-7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14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400" spc="16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400" spc="-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-355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2400" spc="75">
                <a:solidFill>
                  <a:srgbClr val="FFFFFF"/>
                </a:solidFill>
                <a:latin typeface="Verdana"/>
                <a:cs typeface="Verdana"/>
              </a:rPr>
              <a:t>including</a:t>
            </a:r>
            <a:r>
              <a:rPr dirty="0" sz="24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00" b="1">
                <a:solidFill>
                  <a:srgbClr val="FFFFFF"/>
                </a:solidFill>
                <a:latin typeface="Tahoma"/>
                <a:cs typeface="Tahoma"/>
              </a:rPr>
              <a:t>email</a:t>
            </a:r>
            <a:r>
              <a:rPr dirty="0" sz="2400" spc="-6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hygiene,</a:t>
            </a:r>
            <a:r>
              <a:rPr dirty="0" sz="24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20" b="1">
                <a:solidFill>
                  <a:srgbClr val="FFFFFF"/>
                </a:solidFill>
                <a:latin typeface="Tahoma"/>
                <a:cs typeface="Tahoma"/>
              </a:rPr>
              <a:t>network </a:t>
            </a:r>
            <a:r>
              <a:rPr dirty="0" sz="2400" spc="-69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400" spc="10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400" spc="-7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-19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400" spc="-36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135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400" spc="85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400" spc="12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400" spc="3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400" spc="-7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400" spc="14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400" spc="10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400" spc="11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40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400" spc="5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400" spc="-36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400" spc="114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400" spc="105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400" spc="114" b="1">
                <a:solidFill>
                  <a:srgbClr val="FFFFFF"/>
                </a:solidFill>
                <a:latin typeface="Tahoma"/>
                <a:cs typeface="Tahoma"/>
              </a:rPr>
              <a:t>incident</a:t>
            </a:r>
            <a:r>
              <a:rPr dirty="0" sz="240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400" spc="15">
                <a:solidFill>
                  <a:srgbClr val="FFFFFF"/>
                </a:solidFill>
                <a:latin typeface="Verdana"/>
                <a:cs typeface="Verdana"/>
              </a:rPr>
              <a:t>response</a:t>
            </a:r>
            <a:r>
              <a:rPr dirty="0" sz="24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25">
                <a:solidFill>
                  <a:srgbClr val="FFFFFF"/>
                </a:solidFill>
                <a:latin typeface="Verdana"/>
                <a:cs typeface="Verdana"/>
              </a:rPr>
              <a:t>planning.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6679565" cy="12528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4800"/>
              </a:lnSpc>
              <a:spcBef>
                <a:spcPts val="260"/>
              </a:spcBef>
            </a:pPr>
            <a:r>
              <a:rPr dirty="0" sz="4050" spc="145">
                <a:solidFill>
                  <a:srgbClr val="FFAB40"/>
                </a:solidFill>
                <a:latin typeface="Tahoma"/>
                <a:cs typeface="Tahoma"/>
              </a:rPr>
              <a:t>Staying</a:t>
            </a:r>
            <a:r>
              <a:rPr dirty="0" sz="4050" spc="-3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55">
                <a:solidFill>
                  <a:srgbClr val="FFAB40"/>
                </a:solidFill>
                <a:latin typeface="Tahoma"/>
                <a:cs typeface="Tahoma"/>
              </a:rPr>
              <a:t>Vigilant</a:t>
            </a:r>
            <a:r>
              <a:rPr dirty="0" sz="4050" spc="-3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85">
                <a:solidFill>
                  <a:srgbClr val="FFAB40"/>
                </a:solidFill>
                <a:latin typeface="Tahoma"/>
                <a:cs typeface="Tahoma"/>
              </a:rPr>
              <a:t>Against </a:t>
            </a:r>
            <a:r>
              <a:rPr dirty="0" sz="4050" spc="-117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90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r>
              <a:rPr dirty="0" sz="405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14">
                <a:solidFill>
                  <a:srgbClr val="FFAB40"/>
                </a:solidFill>
                <a:latin typeface="Tahoma"/>
                <a:cs typeface="Tahoma"/>
              </a:rPr>
              <a:t>Threats</a:t>
            </a:r>
            <a:endParaRPr sz="40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4951" y="3240595"/>
            <a:ext cx="6430645" cy="2889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dirty="0" sz="2350" spc="26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4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4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8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165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dirty="0" sz="2350" spc="75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3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2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9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350" spc="85" b="1">
                <a:solidFill>
                  <a:srgbClr val="FFFFFF"/>
                </a:solidFill>
                <a:latin typeface="Tahoma"/>
                <a:cs typeface="Tahoma"/>
              </a:rPr>
              <a:t>evolving </a:t>
            </a:r>
            <a:r>
              <a:rPr dirty="0" sz="2350">
                <a:solidFill>
                  <a:srgbClr val="FFFFFF"/>
                </a:solidFill>
                <a:latin typeface="Verdana"/>
                <a:cs typeface="Verdana"/>
              </a:rPr>
              <a:t>threat </a:t>
            </a:r>
            <a:r>
              <a:rPr dirty="0" sz="2350" spc="25">
                <a:solidFill>
                  <a:srgbClr val="FFFFFF"/>
                </a:solidFill>
                <a:latin typeface="Verdana"/>
                <a:cs typeface="Verdana"/>
              </a:rPr>
              <a:t>that </a:t>
            </a:r>
            <a:r>
              <a:rPr dirty="0" sz="2350" spc="-10">
                <a:solidFill>
                  <a:srgbClr val="FFFFFF"/>
                </a:solidFill>
                <a:latin typeface="Verdana"/>
                <a:cs typeface="Verdana"/>
              </a:rPr>
              <a:t>requires </a:t>
            </a:r>
            <a:r>
              <a:rPr dirty="0" sz="2350" spc="100" b="1">
                <a:solidFill>
                  <a:srgbClr val="FFFFFF"/>
                </a:solidFill>
                <a:latin typeface="Tahoma"/>
                <a:cs typeface="Tahoma"/>
              </a:rPr>
              <a:t>continuous 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12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14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2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8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155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35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350" spc="13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-36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15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350" spc="-90">
                <a:solidFill>
                  <a:srgbClr val="FFFFFF"/>
                </a:solidFill>
                <a:latin typeface="Verdana"/>
                <a:cs typeface="Verdana"/>
              </a:rPr>
              <a:t>y  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155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155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175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10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9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-36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204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225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2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110" b="1">
                <a:solidFill>
                  <a:srgbClr val="FFFFFF"/>
                </a:solidFill>
                <a:latin typeface="Tahoma"/>
                <a:cs typeface="Tahoma"/>
              </a:rPr>
              <a:t>g  </a:t>
            </a:r>
            <a:r>
              <a:rPr dirty="0" sz="23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50" spc="-5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10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-16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16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spc="12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3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225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-36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2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40" b="1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30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4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110" b="1">
                <a:solidFill>
                  <a:srgbClr val="FFFFFF"/>
                </a:solidFill>
                <a:latin typeface="Tahoma"/>
                <a:cs typeface="Tahoma"/>
              </a:rPr>
              <a:t>g  </a:t>
            </a:r>
            <a:r>
              <a:rPr dirty="0" sz="23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9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8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35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8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35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4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15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350" spc="95" b="1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350" spc="140" b="1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70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spc="1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4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350" spc="100" b="1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10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dirty="0" sz="2350" spc="-35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2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-12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12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50" spc="8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12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4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50" spc="-1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50" spc="14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-4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4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9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70">
                <a:solidFill>
                  <a:srgbClr val="FFFFFF"/>
                </a:solidFill>
                <a:latin typeface="Verdana"/>
                <a:cs typeface="Verdana"/>
              </a:rPr>
              <a:t>n  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spc="40" b="1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350" spc="170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35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350" spc="160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14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50" spc="9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2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350" spc="7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55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350" spc="2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350" spc="10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350" spc="114" b="1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350" spc="75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3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9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50" spc="20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50" spc="-8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50" spc="-36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3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5825" cy="1313815"/>
          </a:xfrm>
          <a:prstGeom prst="rect"/>
        </p:spPr>
        <p:txBody>
          <a:bodyPr wrap="square" lIns="0" tIns="5080" rIns="0" bIns="0" rtlCol="0" vert="horz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40"/>
              </a:spcBef>
              <a:tabLst>
                <a:tab pos="3590290" algn="l"/>
              </a:tabLst>
            </a:pPr>
            <a:r>
              <a:rPr dirty="0" sz="4200" spc="220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4200" spc="200">
                <a:solidFill>
                  <a:srgbClr val="FFAB40"/>
                </a:solidFill>
                <a:latin typeface="Tahoma"/>
                <a:cs typeface="Tahoma"/>
              </a:rPr>
              <a:t>o</a:t>
            </a:r>
            <a:r>
              <a:rPr dirty="0" sz="4200" spc="260">
                <a:solidFill>
                  <a:srgbClr val="FFAB40"/>
                </a:solidFill>
                <a:latin typeface="Tahoma"/>
                <a:cs typeface="Tahoma"/>
              </a:rPr>
              <a:t>n</a:t>
            </a:r>
            <a:r>
              <a:rPr dirty="0" sz="4200" spc="305">
                <a:solidFill>
                  <a:srgbClr val="FFAB40"/>
                </a:solidFill>
                <a:latin typeface="Tahoma"/>
                <a:cs typeface="Tahoma"/>
              </a:rPr>
              <a:t>c</a:t>
            </a:r>
            <a:r>
              <a:rPr dirty="0" sz="4200" spc="40">
                <a:solidFill>
                  <a:srgbClr val="FFAB40"/>
                </a:solidFill>
                <a:latin typeface="Tahoma"/>
                <a:cs typeface="Tahoma"/>
              </a:rPr>
              <a:t>l</a:t>
            </a:r>
            <a:r>
              <a:rPr dirty="0" sz="4200" spc="210">
                <a:solidFill>
                  <a:srgbClr val="FFAB40"/>
                </a:solidFill>
                <a:latin typeface="Tahoma"/>
                <a:cs typeface="Tahoma"/>
              </a:rPr>
              <a:t>u</a:t>
            </a:r>
            <a:r>
              <a:rPr dirty="0" sz="4200" spc="130">
                <a:solidFill>
                  <a:srgbClr val="FFAB40"/>
                </a:solidFill>
                <a:latin typeface="Tahoma"/>
                <a:cs typeface="Tahoma"/>
              </a:rPr>
              <a:t>s</a:t>
            </a:r>
            <a:r>
              <a:rPr dirty="0" sz="4200" spc="40">
                <a:solidFill>
                  <a:srgbClr val="FFAB40"/>
                </a:solidFill>
                <a:latin typeface="Tahoma"/>
                <a:cs typeface="Tahoma"/>
              </a:rPr>
              <a:t>i</a:t>
            </a:r>
            <a:r>
              <a:rPr dirty="0" sz="4200" spc="200">
                <a:solidFill>
                  <a:srgbClr val="FFAB40"/>
                </a:solidFill>
                <a:latin typeface="Tahoma"/>
                <a:cs typeface="Tahoma"/>
              </a:rPr>
              <a:t>o</a:t>
            </a:r>
            <a:r>
              <a:rPr dirty="0" sz="4200" spc="229">
                <a:solidFill>
                  <a:srgbClr val="FFAB40"/>
                </a:solidFill>
                <a:latin typeface="Tahoma"/>
                <a:cs typeface="Tahoma"/>
              </a:rPr>
              <a:t>n</a:t>
            </a:r>
            <a:r>
              <a:rPr dirty="0" sz="4200" spc="-340">
                <a:solidFill>
                  <a:srgbClr val="FFAB40"/>
                </a:solidFill>
                <a:latin typeface="Tahoma"/>
                <a:cs typeface="Tahoma"/>
              </a:rPr>
              <a:t>:</a:t>
            </a:r>
            <a:r>
              <a:rPr dirty="0" sz="4200">
                <a:solidFill>
                  <a:srgbClr val="FFAB40"/>
                </a:solidFill>
                <a:latin typeface="Tahoma"/>
                <a:cs typeface="Tahoma"/>
              </a:rPr>
              <a:t>	</a:t>
            </a:r>
            <a:r>
              <a:rPr dirty="0" sz="4200" spc="229">
                <a:solidFill>
                  <a:srgbClr val="FFAB40"/>
                </a:solidFill>
                <a:latin typeface="Tahoma"/>
                <a:cs typeface="Tahoma"/>
              </a:rPr>
              <a:t>E</a:t>
            </a:r>
            <a:r>
              <a:rPr dirty="0" sz="4200" spc="380">
                <a:solidFill>
                  <a:srgbClr val="FFAB40"/>
                </a:solidFill>
                <a:latin typeface="Tahoma"/>
                <a:cs typeface="Tahoma"/>
              </a:rPr>
              <a:t>m</a:t>
            </a:r>
            <a:r>
              <a:rPr dirty="0" sz="4200" spc="270">
                <a:solidFill>
                  <a:srgbClr val="FFAB40"/>
                </a:solidFill>
                <a:latin typeface="Tahoma"/>
                <a:cs typeface="Tahoma"/>
              </a:rPr>
              <a:t>p</a:t>
            </a:r>
            <a:r>
              <a:rPr dirty="0" sz="4200" spc="140">
                <a:solidFill>
                  <a:srgbClr val="FFAB40"/>
                </a:solidFill>
                <a:latin typeface="Tahoma"/>
                <a:cs typeface="Tahoma"/>
              </a:rPr>
              <a:t>o</a:t>
            </a:r>
            <a:r>
              <a:rPr dirty="0" sz="4200" spc="215">
                <a:solidFill>
                  <a:srgbClr val="FFAB40"/>
                </a:solidFill>
                <a:latin typeface="Tahoma"/>
                <a:cs typeface="Tahoma"/>
              </a:rPr>
              <a:t>w</a:t>
            </a:r>
            <a:r>
              <a:rPr dirty="0" sz="4200" spc="195">
                <a:solidFill>
                  <a:srgbClr val="FFAB40"/>
                </a:solidFill>
                <a:latin typeface="Tahoma"/>
                <a:cs typeface="Tahoma"/>
              </a:rPr>
              <a:t>e</a:t>
            </a:r>
            <a:r>
              <a:rPr dirty="0" sz="4200" spc="30">
                <a:solidFill>
                  <a:srgbClr val="FFAB40"/>
                </a:solidFill>
                <a:latin typeface="Tahoma"/>
                <a:cs typeface="Tahoma"/>
              </a:rPr>
              <a:t>r</a:t>
            </a:r>
            <a:r>
              <a:rPr dirty="0" sz="4200" spc="40">
                <a:solidFill>
                  <a:srgbClr val="FFAB40"/>
                </a:solidFill>
                <a:latin typeface="Tahoma"/>
                <a:cs typeface="Tahoma"/>
              </a:rPr>
              <a:t>i</a:t>
            </a:r>
            <a:r>
              <a:rPr dirty="0" sz="4200" spc="260">
                <a:solidFill>
                  <a:srgbClr val="FFAB40"/>
                </a:solidFill>
                <a:latin typeface="Tahoma"/>
                <a:cs typeface="Tahoma"/>
              </a:rPr>
              <a:t>n</a:t>
            </a:r>
            <a:r>
              <a:rPr dirty="0" sz="4200" spc="204">
                <a:solidFill>
                  <a:srgbClr val="FFAB40"/>
                </a:solidFill>
                <a:latin typeface="Tahoma"/>
                <a:cs typeface="Tahoma"/>
              </a:rPr>
              <a:t>g  </a:t>
            </a:r>
            <a:r>
              <a:rPr dirty="0" sz="4200" spc="195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r>
              <a:rPr dirty="0" sz="420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200" spc="145">
                <a:solidFill>
                  <a:srgbClr val="FFAB40"/>
                </a:solidFill>
                <a:latin typeface="Tahoma"/>
                <a:cs typeface="Tahoma"/>
              </a:rPr>
              <a:t>Resilience</a:t>
            </a:r>
            <a:endParaRPr sz="42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74947" y="1199489"/>
            <a:ext cx="5560060" cy="29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90880" algn="l"/>
                <a:tab pos="2646045" algn="l"/>
                <a:tab pos="4051935" algn="l"/>
                <a:tab pos="5156835" algn="l"/>
              </a:tabLst>
            </a:pPr>
            <a:r>
              <a:rPr dirty="0" sz="1750" spc="-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750" spc="5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750" spc="14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1750" spc="9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1750" spc="-7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750" spc="-12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7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7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-7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750" spc="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-13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750" spc="10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456664"/>
            <a:ext cx="5560060" cy="29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provided</a:t>
            </a:r>
            <a:r>
              <a:rPr dirty="0" sz="17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17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90" b="1">
                <a:solidFill>
                  <a:srgbClr val="FFFFFF"/>
                </a:solidFill>
                <a:latin typeface="Tahoma"/>
                <a:cs typeface="Tahoma"/>
              </a:rPr>
              <a:t>knowledge</a:t>
            </a:r>
            <a:r>
              <a:rPr dirty="0" sz="1750" spc="14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4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7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50" b="1">
                <a:solidFill>
                  <a:srgbClr val="FFFFFF"/>
                </a:solidFill>
                <a:latin typeface="Tahoma"/>
                <a:cs typeface="Tahoma"/>
              </a:rPr>
              <a:t>tools</a:t>
            </a:r>
            <a:r>
              <a:rPr dirty="0" sz="1750" spc="13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necessary</a:t>
            </a:r>
            <a:r>
              <a:rPr dirty="0" sz="1750" spc="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74933" y="1723364"/>
            <a:ext cx="5560060" cy="559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60" b="1">
                <a:solidFill>
                  <a:srgbClr val="FFFFFF"/>
                </a:solidFill>
                <a:latin typeface="Tahoma"/>
                <a:cs typeface="Tahoma"/>
              </a:rPr>
              <a:t>navigate</a:t>
            </a:r>
            <a:r>
              <a:rPr dirty="0" sz="1750" spc="3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60" b="1">
                <a:solidFill>
                  <a:srgbClr val="FFFFFF"/>
                </a:solidFill>
                <a:latin typeface="Tahoma"/>
                <a:cs typeface="Tahoma"/>
              </a:rPr>
              <a:t>treacherous</a:t>
            </a:r>
            <a:r>
              <a:rPr dirty="0" sz="1750" spc="3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10">
                <a:solidFill>
                  <a:srgbClr val="FFFFFF"/>
                </a:solidFill>
                <a:latin typeface="Verdana"/>
                <a:cs typeface="Verdana"/>
              </a:rPr>
              <a:t>waters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phishing.</a:t>
            </a:r>
            <a:r>
              <a:rPr dirty="0" sz="175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endParaRPr sz="17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1569720" algn="l"/>
                <a:tab pos="1981200" algn="l"/>
                <a:tab pos="3296285" algn="l"/>
                <a:tab pos="4008754" algn="l"/>
              </a:tabLst>
            </a:pPr>
            <a:r>
              <a:rPr dirty="0" sz="1750" spc="80" b="1">
                <a:solidFill>
                  <a:srgbClr val="FFFFFF"/>
                </a:solidFill>
                <a:latin typeface="Tahoma"/>
                <a:cs typeface="Tahoma"/>
              </a:rPr>
              <a:t>embracing	</a:t>
            </a:r>
            <a:r>
              <a:rPr dirty="0" sz="1750" spc="-20">
                <a:solidFill>
                  <a:srgbClr val="FFFFFF"/>
                </a:solidFill>
                <a:latin typeface="Verdana"/>
                <a:cs typeface="Verdana"/>
              </a:rPr>
              <a:t>a	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proactive	</a:t>
            </a:r>
            <a:r>
              <a:rPr dirty="0" sz="1750" spc="45">
                <a:solidFill>
                  <a:srgbClr val="FFFFFF"/>
                </a:solidFill>
                <a:latin typeface="Verdana"/>
                <a:cs typeface="Verdana"/>
              </a:rPr>
              <a:t>and	</a:t>
            </a:r>
            <a:r>
              <a:rPr dirty="0" sz="1750" spc="45" b="1">
                <a:solidFill>
                  <a:srgbClr val="FFFFFF"/>
                </a:solidFill>
                <a:latin typeface="Tahoma"/>
                <a:cs typeface="Tahoma"/>
              </a:rPr>
              <a:t>collaborative</a:t>
            </a:r>
            <a:endParaRPr sz="175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74946" y="2256764"/>
            <a:ext cx="5559425" cy="29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05560" algn="l"/>
                <a:tab pos="1816735" algn="l"/>
                <a:tab pos="2407285" algn="l"/>
                <a:tab pos="3194050" algn="l"/>
                <a:tab pos="3509645" algn="l"/>
                <a:tab pos="4660900" algn="l"/>
              </a:tabLst>
            </a:pPr>
            <a:r>
              <a:rPr dirty="0" sz="1750" spc="-10">
                <a:solidFill>
                  <a:srgbClr val="FFFFFF"/>
                </a:solidFill>
                <a:latin typeface="Verdana"/>
                <a:cs typeface="Verdana"/>
              </a:rPr>
              <a:t>approach,	</a:t>
            </a:r>
            <a:r>
              <a:rPr dirty="0" sz="1750" spc="45">
                <a:solidFill>
                  <a:srgbClr val="FFFFFF"/>
                </a:solidFill>
                <a:latin typeface="Verdana"/>
                <a:cs typeface="Verdana"/>
              </a:rPr>
              <a:t>we	</a:t>
            </a:r>
            <a:r>
              <a:rPr dirty="0" sz="1750" spc="40">
                <a:solidFill>
                  <a:srgbClr val="FFFFFF"/>
                </a:solidFill>
                <a:latin typeface="Verdana"/>
                <a:cs typeface="Verdana"/>
              </a:rPr>
              <a:t>can	</a:t>
            </a:r>
            <a:r>
              <a:rPr dirty="0" sz="1750" spc="65" b="1">
                <a:solidFill>
                  <a:srgbClr val="FFFFFF"/>
                </a:solidFill>
                <a:latin typeface="Tahoma"/>
                <a:cs typeface="Tahoma"/>
              </a:rPr>
              <a:t>build	</a:t>
            </a:r>
            <a:r>
              <a:rPr dirty="0" sz="1750" spc="-20">
                <a:solidFill>
                  <a:srgbClr val="FFFFFF"/>
                </a:solidFill>
                <a:latin typeface="Verdana"/>
                <a:cs typeface="Verdana"/>
              </a:rPr>
              <a:t>a	</a:t>
            </a:r>
            <a:r>
              <a:rPr dirty="0" sz="1750" spc="40" b="1">
                <a:solidFill>
                  <a:srgbClr val="FFFFFF"/>
                </a:solidFill>
                <a:latin typeface="Tahoma"/>
                <a:cs typeface="Tahoma"/>
              </a:rPr>
              <a:t>resilient	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defense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74947" y="2523464"/>
            <a:ext cx="4351655" cy="29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1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 spc="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5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1750" spc="7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1750" spc="1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1750" spc="5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1750" spc="1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1750" spc="5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1750" spc="2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1750" spc="7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1750" spc="90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1750" spc="5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1750" spc="-5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750" spc="-9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1750" spc="9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-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750" spc="-7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750" spc="-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750" spc="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75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750" spc="-27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4846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55">
                <a:solidFill>
                  <a:srgbClr val="FFAB40"/>
                </a:solidFill>
              </a:rPr>
              <a:t>Unmasking</a:t>
            </a:r>
            <a:r>
              <a:rPr dirty="0" sz="3000" spc="-160">
                <a:solidFill>
                  <a:srgbClr val="FFAB40"/>
                </a:solidFill>
              </a:rPr>
              <a:t> </a:t>
            </a:r>
            <a:r>
              <a:rPr dirty="0" sz="3000" spc="-45">
                <a:solidFill>
                  <a:srgbClr val="FFAB40"/>
                </a:solidFill>
              </a:rPr>
              <a:t>the</a:t>
            </a:r>
            <a:r>
              <a:rPr dirty="0" sz="3000" spc="-160">
                <a:solidFill>
                  <a:srgbClr val="FFAB40"/>
                </a:solidFill>
              </a:rPr>
              <a:t> </a:t>
            </a:r>
            <a:r>
              <a:rPr dirty="0" sz="3000" spc="-55">
                <a:solidFill>
                  <a:srgbClr val="FFAB40"/>
                </a:solidFill>
              </a:rPr>
              <a:t>Phishing</a:t>
            </a:r>
            <a:r>
              <a:rPr dirty="0" sz="3000" spc="-160">
                <a:solidFill>
                  <a:srgbClr val="FFAB40"/>
                </a:solidFill>
              </a:rPr>
              <a:t> </a:t>
            </a:r>
            <a:r>
              <a:rPr dirty="0" sz="3000" spc="-110">
                <a:solidFill>
                  <a:srgbClr val="FFAB40"/>
                </a:solidFill>
              </a:rPr>
              <a:t>Threat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9130296" y="3414407"/>
            <a:ext cx="7581900" cy="12719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2700" marR="5080" indent="-635">
              <a:lnSpc>
                <a:spcPct val="99600"/>
              </a:lnSpc>
              <a:spcBef>
                <a:spcPts val="110"/>
              </a:spcBef>
            </a:pPr>
            <a:r>
              <a:rPr dirty="0" sz="2050" spc="60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attacks</a:t>
            </a:r>
            <a:r>
              <a:rPr dirty="0" sz="20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35">
                <a:solidFill>
                  <a:srgbClr val="FFFFFF"/>
                </a:solidFill>
                <a:latin typeface="Verdana"/>
                <a:cs typeface="Verdana"/>
              </a:rPr>
              <a:t>are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0" b="1">
                <a:solidFill>
                  <a:srgbClr val="FFFFFF"/>
                </a:solidFill>
                <a:latin typeface="Verdana"/>
                <a:cs typeface="Verdana"/>
              </a:rPr>
              <a:t>growing</a:t>
            </a:r>
            <a:r>
              <a:rPr dirty="0" sz="2050" spc="-12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">
                <a:solidFill>
                  <a:srgbClr val="FFFFFF"/>
                </a:solidFill>
                <a:latin typeface="Verdana"/>
                <a:cs typeface="Verdana"/>
              </a:rPr>
              <a:t>concern,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">
                <a:solidFill>
                  <a:srgbClr val="FFFFFF"/>
                </a:solidFill>
                <a:latin typeface="Verdana"/>
                <a:cs typeface="Verdana"/>
              </a:rPr>
              <a:t>leveraging</a:t>
            </a:r>
            <a:r>
              <a:rPr dirty="0" sz="20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">
                <a:solidFill>
                  <a:srgbClr val="FFFFFF"/>
                </a:solidFill>
                <a:latin typeface="Verdana"/>
                <a:cs typeface="Verdana"/>
              </a:rPr>
              <a:t>social </a:t>
            </a:r>
            <a:r>
              <a:rPr dirty="0" sz="2050" spc="-7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35">
                <a:solidFill>
                  <a:srgbClr val="FFFFFF"/>
                </a:solidFill>
                <a:latin typeface="Verdana"/>
                <a:cs typeface="Verdana"/>
              </a:rPr>
              <a:t>engineering</a:t>
            </a:r>
            <a:r>
              <a:rPr dirty="0" sz="20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15">
                <a:solidFill>
                  <a:srgbClr val="FFFFFF"/>
                </a:solidFill>
                <a:latin typeface="Verdana"/>
                <a:cs typeface="Verdana"/>
              </a:rPr>
              <a:t>tactics</a:t>
            </a:r>
            <a:r>
              <a:rPr dirty="0" sz="20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1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0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5">
                <a:solidFill>
                  <a:srgbClr val="FFFFFF"/>
                </a:solidFill>
                <a:latin typeface="Verdana"/>
                <a:cs typeface="Verdana"/>
              </a:rPr>
              <a:t>deceive</a:t>
            </a:r>
            <a:r>
              <a:rPr dirty="0" sz="20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40" b="1">
                <a:solidFill>
                  <a:srgbClr val="FFFFFF"/>
                </a:solidFill>
                <a:latin typeface="Verdana"/>
                <a:cs typeface="Verdana"/>
              </a:rPr>
              <a:t>unsuspecting</a:t>
            </a:r>
            <a:r>
              <a:rPr dirty="0" sz="2050" spc="-14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30">
                <a:solidFill>
                  <a:srgbClr val="FFFFFF"/>
                </a:solidFill>
                <a:latin typeface="Verdana"/>
                <a:cs typeface="Verdana"/>
              </a:rPr>
              <a:t>victims.</a:t>
            </a:r>
            <a:r>
              <a:rPr dirty="0" sz="20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25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dirty="0" sz="2050" spc="-7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15">
                <a:solidFill>
                  <a:srgbClr val="FFFFFF"/>
                </a:solidFill>
                <a:latin typeface="Verdana"/>
                <a:cs typeface="Verdana"/>
              </a:rPr>
              <a:t>introductory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slide </a:t>
            </a:r>
            <a:r>
              <a:rPr dirty="0" sz="2050" spc="-30">
                <a:solidFill>
                  <a:srgbClr val="FFFFFF"/>
                </a:solidFill>
                <a:latin typeface="Verdana"/>
                <a:cs typeface="Verdana"/>
              </a:rPr>
              <a:t>sets </a:t>
            </a:r>
            <a:r>
              <a:rPr dirty="0" sz="2050" spc="4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050" spc="10">
                <a:solidFill>
                  <a:srgbClr val="FFFFFF"/>
                </a:solidFill>
                <a:latin typeface="Verdana"/>
                <a:cs typeface="Verdana"/>
              </a:rPr>
              <a:t>stage </a:t>
            </a:r>
            <a:r>
              <a:rPr dirty="0" sz="2050" spc="-25">
                <a:solidFill>
                  <a:srgbClr val="FFFFFF"/>
                </a:solidFill>
                <a:latin typeface="Verdana"/>
                <a:cs typeface="Verdana"/>
              </a:rPr>
              <a:t>for a </a:t>
            </a:r>
            <a:r>
              <a:rPr dirty="0" sz="2050" spc="20">
                <a:solidFill>
                  <a:srgbClr val="FFFFFF"/>
                </a:solidFill>
                <a:latin typeface="Verdana"/>
                <a:cs typeface="Verdana"/>
              </a:rPr>
              <a:t>comprehensive </a:t>
            </a:r>
            <a:r>
              <a:rPr dirty="0" sz="205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8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dirty="0" sz="20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0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50" spc="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05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50" spc="-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050" spc="-7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0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1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050" spc="-15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05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050" spc="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050" spc="-2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050" spc="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050" spc="12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050" spc="-31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0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472555" cy="448309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750" spc="-60">
                <a:solidFill>
                  <a:srgbClr val="FFAB40"/>
                </a:solidFill>
              </a:rPr>
              <a:t>The</a:t>
            </a:r>
            <a:r>
              <a:rPr dirty="0" sz="2750" spc="-140">
                <a:solidFill>
                  <a:srgbClr val="FFAB40"/>
                </a:solidFill>
              </a:rPr>
              <a:t> </a:t>
            </a:r>
            <a:r>
              <a:rPr dirty="0" sz="2750" spc="-45">
                <a:solidFill>
                  <a:srgbClr val="FFAB40"/>
                </a:solidFill>
              </a:rPr>
              <a:t>Anatomy</a:t>
            </a:r>
            <a:r>
              <a:rPr dirty="0" sz="2750" spc="-135">
                <a:solidFill>
                  <a:srgbClr val="FFAB40"/>
                </a:solidFill>
              </a:rPr>
              <a:t> </a:t>
            </a:r>
            <a:r>
              <a:rPr dirty="0" sz="2750" spc="-40">
                <a:solidFill>
                  <a:srgbClr val="FFAB40"/>
                </a:solidFill>
              </a:rPr>
              <a:t>of</a:t>
            </a:r>
            <a:r>
              <a:rPr dirty="0" sz="2750" spc="-135">
                <a:solidFill>
                  <a:srgbClr val="FFAB40"/>
                </a:solidFill>
              </a:rPr>
              <a:t> </a:t>
            </a:r>
            <a:r>
              <a:rPr dirty="0" sz="2750" spc="-95">
                <a:solidFill>
                  <a:srgbClr val="FFAB40"/>
                </a:solidFill>
              </a:rPr>
              <a:t>a</a:t>
            </a:r>
            <a:r>
              <a:rPr dirty="0" sz="2750" spc="-135">
                <a:solidFill>
                  <a:srgbClr val="FFAB40"/>
                </a:solidFill>
              </a:rPr>
              <a:t> </a:t>
            </a:r>
            <a:r>
              <a:rPr dirty="0" sz="2750" spc="-35">
                <a:solidFill>
                  <a:srgbClr val="FFAB40"/>
                </a:solidFill>
              </a:rPr>
              <a:t>Phishing</a:t>
            </a:r>
            <a:r>
              <a:rPr dirty="0" sz="2750" spc="-140">
                <a:solidFill>
                  <a:srgbClr val="FFAB40"/>
                </a:solidFill>
              </a:rPr>
              <a:t> </a:t>
            </a:r>
            <a:r>
              <a:rPr dirty="0" sz="2750" spc="-5">
                <a:solidFill>
                  <a:srgbClr val="FFAB40"/>
                </a:solidFill>
              </a:rPr>
              <a:t>Attack</a:t>
            </a:r>
            <a:endParaRPr sz="2750"/>
          </a:p>
        </p:txBody>
      </p:sp>
      <p:sp>
        <p:nvSpPr>
          <p:cNvPr id="4" name="object 4"/>
          <p:cNvSpPr txBox="1"/>
          <p:nvPr/>
        </p:nvSpPr>
        <p:spPr>
          <a:xfrm>
            <a:off x="9130289" y="3423932"/>
            <a:ext cx="7581900" cy="114236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algn="just" marL="12700" marR="5080">
              <a:lnSpc>
                <a:spcPct val="101899"/>
              </a:lnSpc>
              <a:spcBef>
                <a:spcPts val="85"/>
              </a:spcBef>
            </a:pPr>
            <a:r>
              <a:rPr dirty="0" sz="1800" spc="65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1800" spc="30">
                <a:solidFill>
                  <a:srgbClr val="FFFFFF"/>
                </a:solidFill>
                <a:latin typeface="Verdana"/>
                <a:cs typeface="Verdana"/>
              </a:rPr>
              <a:t>scams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typically </a:t>
            </a:r>
            <a:r>
              <a:rPr dirty="0" sz="1800" spc="-15">
                <a:solidFill>
                  <a:srgbClr val="FFFFFF"/>
                </a:solidFill>
                <a:latin typeface="Verdana"/>
                <a:cs typeface="Verdana"/>
              </a:rPr>
              <a:t>involve </a:t>
            </a:r>
            <a:r>
              <a:rPr dirty="0" sz="1800" spc="-40" b="1">
                <a:solidFill>
                  <a:srgbClr val="FFFFFF"/>
                </a:solidFill>
                <a:latin typeface="Verdana"/>
                <a:cs typeface="Verdana"/>
              </a:rPr>
              <a:t>fraudulent </a:t>
            </a:r>
            <a:r>
              <a:rPr dirty="0" sz="1800" spc="-20">
                <a:solidFill>
                  <a:srgbClr val="FFFFFF"/>
                </a:solidFill>
                <a:latin typeface="Verdana"/>
                <a:cs typeface="Verdana"/>
              </a:rPr>
              <a:t>emails, </a:t>
            </a:r>
            <a:r>
              <a:rPr dirty="0" sz="1800" spc="-15">
                <a:solidFill>
                  <a:srgbClr val="FFFFFF"/>
                </a:solidFill>
                <a:latin typeface="Verdana"/>
                <a:cs typeface="Verdana"/>
              </a:rPr>
              <a:t>websites, </a:t>
            </a:r>
            <a:r>
              <a:rPr dirty="0" sz="1800" spc="5">
                <a:solidFill>
                  <a:srgbClr val="FFFFFF"/>
                </a:solidFill>
                <a:latin typeface="Verdana"/>
                <a:cs typeface="Verdana"/>
              </a:rPr>
              <a:t>or </a:t>
            </a:r>
            <a:r>
              <a:rPr dirty="0" sz="1800" spc="-6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messages </a:t>
            </a:r>
            <a:r>
              <a:rPr dirty="0" sz="1800" spc="50">
                <a:solidFill>
                  <a:srgbClr val="FFFFFF"/>
                </a:solidFill>
                <a:latin typeface="Verdana"/>
                <a:cs typeface="Verdana"/>
              </a:rPr>
              <a:t>designed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1800" spc="-15" b="1">
                <a:solidFill>
                  <a:srgbClr val="FFFFFF"/>
                </a:solidFill>
                <a:latin typeface="Verdana"/>
                <a:cs typeface="Verdana"/>
              </a:rPr>
              <a:t>trick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individuals </a:t>
            </a:r>
            <a:r>
              <a:rPr dirty="0" sz="1800" spc="3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revealing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sensitive </a:t>
            </a:r>
            <a:r>
              <a:rPr dirty="0" sz="18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FFFFFF"/>
                </a:solidFill>
                <a:latin typeface="Verdana"/>
                <a:cs typeface="Verdana"/>
              </a:rPr>
              <a:t>information </a:t>
            </a:r>
            <a:r>
              <a:rPr dirty="0" sz="1800" spc="5">
                <a:solidFill>
                  <a:srgbClr val="FFFFFF"/>
                </a:solidFill>
                <a:latin typeface="Verdana"/>
                <a:cs typeface="Verdana"/>
              </a:rPr>
              <a:t>or 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performing </a:t>
            </a:r>
            <a:r>
              <a:rPr dirty="0" sz="1800" spc="35">
                <a:solidFill>
                  <a:srgbClr val="FFFFFF"/>
                </a:solidFill>
                <a:latin typeface="Verdana"/>
                <a:cs typeface="Verdana"/>
              </a:rPr>
              <a:t>harmful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actions. </a:t>
            </a:r>
            <a:r>
              <a:rPr dirty="0" sz="1800" spc="50">
                <a:solidFill>
                  <a:srgbClr val="FFFFFF"/>
                </a:solidFill>
                <a:latin typeface="Verdana"/>
                <a:cs typeface="Verdana"/>
              </a:rPr>
              <a:t>Understanding 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180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6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-20" b="1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800" spc="-6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-35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-25" b="1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-20" b="1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1800" spc="-40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1800" spc="-14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-1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5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18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8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 spc="-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8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1800" spc="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-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180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1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-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10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-1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180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1800" spc="-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1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11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800" spc="-27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954855" y="3162275"/>
            <a:ext cx="6327140" cy="2151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5"/>
              </a:spcBef>
            </a:pPr>
            <a:r>
              <a:rPr dirty="0" sz="2300" spc="10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5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eloping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6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25">
                <a:solidFill>
                  <a:srgbClr val="FFFFFF"/>
                </a:solidFill>
                <a:latin typeface="Verdana"/>
                <a:cs typeface="Verdana"/>
              </a:rPr>
              <a:t>abili</a:t>
            </a:r>
            <a:r>
              <a:rPr dirty="0" sz="2300" spc="-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0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0" b="1">
                <a:solidFill>
                  <a:srgbClr val="FFFFFF"/>
                </a:solidFill>
                <a:latin typeface="Verdana"/>
                <a:cs typeface="Verdana"/>
              </a:rPr>
              <a:t>identi</a:t>
            </a:r>
            <a:r>
              <a:rPr dirty="0" sz="2300" spc="-5" b="1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00" spc="-60" b="1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300" spc="-1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65">
                <a:solidFill>
                  <a:srgbClr val="FFFFFF"/>
                </a:solidFill>
                <a:latin typeface="Verdana"/>
                <a:cs typeface="Verdana"/>
              </a:rPr>
              <a:t>phishing  </a:t>
            </a:r>
            <a:r>
              <a:rPr dirty="0" sz="2300" spc="1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75">
                <a:solidFill>
                  <a:srgbClr val="FFFFFF"/>
                </a:solidFill>
                <a:latin typeface="Verdana"/>
                <a:cs typeface="Verdana"/>
              </a:rPr>
              <a:t>empts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cru</a:t>
            </a:r>
            <a:r>
              <a:rPr dirty="0" sz="2300" spc="4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ial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65">
                <a:solidFill>
                  <a:srgbClr val="FFFFFF"/>
                </a:solidFill>
                <a:latin typeface="Verdana"/>
                <a:cs typeface="Verdana"/>
              </a:rPr>
              <a:t>skill.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15">
                <a:solidFill>
                  <a:srgbClr val="FFFFFF"/>
                </a:solidFill>
                <a:latin typeface="Verdana"/>
                <a:cs typeface="Verdana"/>
              </a:rPr>
              <a:t>slide  </a:t>
            </a:r>
            <a:r>
              <a:rPr dirty="0" sz="2300" spc="-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xplo</a:t>
            </a:r>
            <a:r>
              <a:rPr dirty="0" sz="2300" spc="-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15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30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15" b="1">
                <a:solidFill>
                  <a:srgbClr val="FFFFFF"/>
                </a:solidFill>
                <a:latin typeface="Verdana"/>
                <a:cs typeface="Verdana"/>
              </a:rPr>
              <a:t>om</a:t>
            </a:r>
            <a:r>
              <a:rPr dirty="0" sz="2300" b="1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30" b="1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dirty="0" sz="2300" spc="-1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45">
                <a:solidFill>
                  <a:srgbClr val="FFFFFF"/>
                </a:solidFill>
                <a:latin typeface="Verdana"/>
                <a:cs typeface="Verdana"/>
              </a:rPr>
              <a:t>ta</a:t>
            </a:r>
            <a:r>
              <a:rPr dirty="0" sz="2300" spc="5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15">
                <a:solidFill>
                  <a:srgbClr val="FFFFFF"/>
                </a:solidFill>
                <a:latin typeface="Verdana"/>
                <a:cs typeface="Verdana"/>
              </a:rPr>
              <a:t>tics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5">
                <a:solidFill>
                  <a:srgbClr val="FFFFFF"/>
                </a:solidFill>
                <a:latin typeface="Verdana"/>
                <a:cs typeface="Verdana"/>
              </a:rPr>
              <a:t>used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105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300" spc="-75">
                <a:solidFill>
                  <a:srgbClr val="FFFFFF"/>
                </a:solidFill>
                <a:latin typeface="Verdana"/>
                <a:cs typeface="Verdana"/>
              </a:rPr>
              <a:t>y  </a:t>
            </a:r>
            <a:r>
              <a:rPr dirty="0" sz="2300" spc="40">
                <a:solidFill>
                  <a:srgbClr val="FFFFFF"/>
                </a:solidFill>
                <a:latin typeface="Verdana"/>
                <a:cs typeface="Verdana"/>
              </a:rPr>
              <a:t>phishe</a:t>
            </a:r>
            <a:r>
              <a:rPr dirty="0" sz="2300" spc="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s,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0">
                <a:solidFill>
                  <a:srgbClr val="FFFFFF"/>
                </a:solidFill>
                <a:latin typeface="Verdana"/>
                <a:cs typeface="Verdana"/>
              </a:rPr>
              <a:t>su</a:t>
            </a:r>
            <a:r>
              <a:rPr dirty="0" sz="2300" spc="2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114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4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45" b="1">
                <a:solidFill>
                  <a:srgbClr val="FFFFFF"/>
                </a:solidFill>
                <a:latin typeface="Verdana"/>
                <a:cs typeface="Verdana"/>
              </a:rPr>
              <a:t>impersonation</a:t>
            </a:r>
            <a:r>
              <a:rPr dirty="0" sz="2300" spc="-34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85" b="1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300" spc="-80" b="1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10" b="1">
                <a:solidFill>
                  <a:srgbClr val="FFFFFF"/>
                </a:solidFill>
                <a:latin typeface="Verdana"/>
                <a:cs typeface="Verdana"/>
              </a:rPr>
              <a:t>gent  </a:t>
            </a:r>
            <a:r>
              <a:rPr dirty="0" sz="230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15">
                <a:solidFill>
                  <a:srgbClr val="FFFFFF"/>
                </a:solidFill>
                <a:latin typeface="Verdana"/>
                <a:cs typeface="Verdana"/>
              </a:rPr>
              <a:t>equests,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8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0" b="1">
                <a:solidFill>
                  <a:srgbClr val="FFFFFF"/>
                </a:solidFill>
                <a:latin typeface="Verdana"/>
                <a:cs typeface="Verdana"/>
              </a:rPr>
              <a:t>mali</a:t>
            </a:r>
            <a:r>
              <a:rPr dirty="0" sz="2300" spc="-3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55" b="1">
                <a:solidFill>
                  <a:srgbClr val="FFFFFF"/>
                </a:solidFill>
                <a:latin typeface="Verdana"/>
                <a:cs typeface="Verdana"/>
              </a:rPr>
              <a:t>ious</a:t>
            </a:r>
            <a:r>
              <a:rPr dirty="0" sz="2300" spc="-1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30">
                <a:solidFill>
                  <a:srgbClr val="FFFFFF"/>
                </a:solidFill>
                <a:latin typeface="Verdana"/>
                <a:cs typeface="Verdana"/>
              </a:rPr>
              <a:t>lin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2300" spc="-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or  </a:t>
            </a:r>
            <a:r>
              <a:rPr dirty="0" sz="2300" spc="15">
                <a:solidFill>
                  <a:srgbClr val="FFFFFF"/>
                </a:solidFill>
                <a:latin typeface="Verdana"/>
                <a:cs typeface="Verdana"/>
              </a:rPr>
              <a:t>attachments.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5278755" cy="128333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5"/>
              </a:spcBef>
            </a:pPr>
            <a:r>
              <a:rPr dirty="0" sz="4100" spc="-60">
                <a:solidFill>
                  <a:srgbClr val="FFAB40"/>
                </a:solidFill>
              </a:rPr>
              <a:t>Recognizing </a:t>
            </a:r>
            <a:r>
              <a:rPr dirty="0" sz="4100" spc="-55">
                <a:solidFill>
                  <a:srgbClr val="FFAB40"/>
                </a:solidFill>
              </a:rPr>
              <a:t> </a:t>
            </a:r>
            <a:r>
              <a:rPr dirty="0" sz="4100" spc="-60">
                <a:solidFill>
                  <a:srgbClr val="FFAB40"/>
                </a:solidFill>
              </a:rPr>
              <a:t>Phishing</a:t>
            </a:r>
            <a:r>
              <a:rPr dirty="0" sz="4100" spc="-260">
                <a:solidFill>
                  <a:srgbClr val="FFAB40"/>
                </a:solidFill>
              </a:rPr>
              <a:t> </a:t>
            </a:r>
            <a:r>
              <a:rPr dirty="0" sz="4100" spc="-60">
                <a:solidFill>
                  <a:srgbClr val="FFAB40"/>
                </a:solidFill>
              </a:rPr>
              <a:t>Attempts</a:t>
            </a:r>
            <a:endParaRPr sz="410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800" cy="84581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04895" y="1442859"/>
            <a:ext cx="11276330" cy="7683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850" spc="10">
                <a:solidFill>
                  <a:srgbClr val="FFAB40"/>
                </a:solidFill>
              </a:rPr>
              <a:t>P</a:t>
            </a:r>
            <a:r>
              <a:rPr dirty="0" sz="4850" spc="-290">
                <a:solidFill>
                  <a:srgbClr val="FFAB40"/>
                </a:solidFill>
              </a:rPr>
              <a:t>r</a:t>
            </a:r>
            <a:r>
              <a:rPr dirty="0" sz="4850" spc="-70">
                <a:solidFill>
                  <a:srgbClr val="FFAB40"/>
                </a:solidFill>
              </a:rPr>
              <a:t>o</a:t>
            </a:r>
            <a:r>
              <a:rPr dirty="0" sz="4850" spc="-130">
                <a:solidFill>
                  <a:srgbClr val="FFAB40"/>
                </a:solidFill>
              </a:rPr>
              <a:t>t</a:t>
            </a:r>
            <a:r>
              <a:rPr dirty="0" sz="4850" spc="-5">
                <a:solidFill>
                  <a:srgbClr val="FFAB40"/>
                </a:solidFill>
              </a:rPr>
              <a:t>e</a:t>
            </a:r>
            <a:r>
              <a:rPr dirty="0" sz="4850" spc="35">
                <a:solidFill>
                  <a:srgbClr val="FFAB40"/>
                </a:solidFill>
              </a:rPr>
              <a:t>c</a:t>
            </a:r>
            <a:r>
              <a:rPr dirty="0" sz="4850" spc="-60">
                <a:solidFill>
                  <a:srgbClr val="FFAB40"/>
                </a:solidFill>
              </a:rPr>
              <a:t>ti</a:t>
            </a:r>
            <a:r>
              <a:rPr dirty="0" sz="4850" spc="-80">
                <a:solidFill>
                  <a:srgbClr val="FFAB40"/>
                </a:solidFill>
              </a:rPr>
              <a:t>n</a:t>
            </a:r>
            <a:r>
              <a:rPr dirty="0" sz="4850" spc="45">
                <a:solidFill>
                  <a:srgbClr val="FFAB40"/>
                </a:solidFill>
              </a:rPr>
              <a:t>g</a:t>
            </a:r>
            <a:r>
              <a:rPr dirty="0" sz="4850" spc="-240">
                <a:solidFill>
                  <a:srgbClr val="FFAB40"/>
                </a:solidFill>
              </a:rPr>
              <a:t> </a:t>
            </a:r>
            <a:r>
              <a:rPr dirty="0" sz="4850" spc="-495">
                <a:solidFill>
                  <a:srgbClr val="FFAB40"/>
                </a:solidFill>
              </a:rPr>
              <a:t>Y</a:t>
            </a:r>
            <a:r>
              <a:rPr dirty="0" sz="4850" spc="-135">
                <a:solidFill>
                  <a:srgbClr val="FFAB40"/>
                </a:solidFill>
              </a:rPr>
              <a:t>ourself</a:t>
            </a:r>
            <a:r>
              <a:rPr dirty="0" sz="4850" spc="-240">
                <a:solidFill>
                  <a:srgbClr val="FFAB40"/>
                </a:solidFill>
              </a:rPr>
              <a:t> </a:t>
            </a:r>
            <a:r>
              <a:rPr dirty="0" sz="4850" spc="-40">
                <a:solidFill>
                  <a:srgbClr val="FFAB40"/>
                </a:solidFill>
              </a:rPr>
              <a:t>f</a:t>
            </a:r>
            <a:r>
              <a:rPr dirty="0" sz="4850" spc="-290">
                <a:solidFill>
                  <a:srgbClr val="FFAB40"/>
                </a:solidFill>
              </a:rPr>
              <a:t>r</a:t>
            </a:r>
            <a:r>
              <a:rPr dirty="0" sz="4850" spc="-65">
                <a:solidFill>
                  <a:srgbClr val="FFAB40"/>
                </a:solidFill>
              </a:rPr>
              <a:t>om</a:t>
            </a:r>
            <a:r>
              <a:rPr dirty="0" sz="4850" spc="-240">
                <a:solidFill>
                  <a:srgbClr val="FFAB40"/>
                </a:solidFill>
              </a:rPr>
              <a:t> </a:t>
            </a:r>
            <a:r>
              <a:rPr dirty="0" sz="4850" spc="-90">
                <a:solidFill>
                  <a:srgbClr val="FFAB40"/>
                </a:solidFill>
              </a:rPr>
              <a:t>Phishi</a:t>
            </a:r>
            <a:r>
              <a:rPr dirty="0" sz="4850" spc="-80">
                <a:solidFill>
                  <a:srgbClr val="FFAB40"/>
                </a:solidFill>
              </a:rPr>
              <a:t>n</a:t>
            </a:r>
            <a:r>
              <a:rPr dirty="0" sz="4850" spc="45">
                <a:solidFill>
                  <a:srgbClr val="FFAB40"/>
                </a:solidFill>
              </a:rPr>
              <a:t>g</a:t>
            </a:r>
            <a:endParaRPr sz="4850"/>
          </a:p>
        </p:txBody>
      </p:sp>
      <p:sp>
        <p:nvSpPr>
          <p:cNvPr id="4" name="object 4"/>
          <p:cNvSpPr txBox="1"/>
          <p:nvPr/>
        </p:nvSpPr>
        <p:spPr>
          <a:xfrm>
            <a:off x="4682413" y="2948546"/>
            <a:ext cx="8921750" cy="159956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algn="ctr" marL="12065" marR="5080" indent="-635">
              <a:lnSpc>
                <a:spcPct val="101299"/>
              </a:lnSpc>
              <a:spcBef>
                <a:spcPts val="85"/>
              </a:spcBef>
            </a:pPr>
            <a:r>
              <a:rPr dirty="0" sz="2550" spc="10">
                <a:solidFill>
                  <a:srgbClr val="FFFFFF"/>
                </a:solidFill>
                <a:latin typeface="Verdana"/>
                <a:cs typeface="Verdana"/>
              </a:rPr>
              <a:t>Effective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75" b="1">
                <a:solidFill>
                  <a:srgbClr val="FFFFFF"/>
                </a:solidFill>
                <a:latin typeface="Verdana"/>
                <a:cs typeface="Verdana"/>
              </a:rPr>
              <a:t>strategies</a:t>
            </a:r>
            <a:r>
              <a:rPr dirty="0" sz="2550" spc="-20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40">
                <a:solidFill>
                  <a:srgbClr val="FFFFFF"/>
                </a:solidFill>
                <a:latin typeface="Verdana"/>
                <a:cs typeface="Verdana"/>
              </a:rPr>
              <a:t>safeguarding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70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2550" spc="-8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17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45" b="1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-95" b="1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-40" b="1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20" b="1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75" b="1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-45" b="1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40" b="1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105" b="1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-20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2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5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-375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dirty="0" sz="2550" spc="-5">
                <a:solidFill>
                  <a:srgbClr val="FFFFFF"/>
                </a:solidFill>
                <a:latin typeface="Verdana"/>
                <a:cs typeface="Verdana"/>
              </a:rPr>
              <a:t>verifying</a:t>
            </a:r>
            <a:r>
              <a:rPr dirty="0" sz="255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55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40" b="1">
                <a:solidFill>
                  <a:srgbClr val="FFFFFF"/>
                </a:solidFill>
                <a:latin typeface="Verdana"/>
                <a:cs typeface="Verdana"/>
              </a:rPr>
              <a:t>legitimacy</a:t>
            </a:r>
            <a:r>
              <a:rPr dirty="0" sz="2550" spc="-19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5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55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45">
                <a:solidFill>
                  <a:srgbClr val="FFFFFF"/>
                </a:solidFill>
                <a:latin typeface="Verdana"/>
                <a:cs typeface="Verdana"/>
              </a:rPr>
              <a:t>sources,</a:t>
            </a:r>
            <a:r>
              <a:rPr dirty="0" sz="255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8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75" b="1">
                <a:solidFill>
                  <a:srgbClr val="FFFFFF"/>
                </a:solidFill>
                <a:latin typeface="Verdana"/>
                <a:cs typeface="Verdana"/>
              </a:rPr>
              <a:t>never</a:t>
            </a:r>
            <a:r>
              <a:rPr dirty="0" sz="2550" spc="-19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sharing </a:t>
            </a:r>
            <a:r>
              <a:rPr dirty="0" sz="2550" spc="-8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sensitive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40">
                <a:solidFill>
                  <a:srgbClr val="FFFFFF"/>
                </a:solidFill>
                <a:latin typeface="Verdana"/>
                <a:cs typeface="Verdana"/>
              </a:rPr>
              <a:t>information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75">
                <a:solidFill>
                  <a:srgbClr val="FFFFFF"/>
                </a:solidFill>
                <a:latin typeface="Verdana"/>
                <a:cs typeface="Verdana"/>
              </a:rPr>
              <a:t>through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45" b="1">
                <a:solidFill>
                  <a:srgbClr val="FFFFFF"/>
                </a:solidFill>
                <a:latin typeface="Verdana"/>
                <a:cs typeface="Verdana"/>
              </a:rPr>
              <a:t>unsecured</a:t>
            </a:r>
            <a:r>
              <a:rPr dirty="0" sz="2550" spc="-19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>
                <a:solidFill>
                  <a:srgbClr val="FFFFFF"/>
                </a:solidFill>
                <a:latin typeface="Verdana"/>
                <a:cs typeface="Verdana"/>
              </a:rPr>
              <a:t>channels.</a:t>
            </a:r>
            <a:endParaRPr sz="255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498590" cy="448309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750" spc="135">
                <a:solidFill>
                  <a:srgbClr val="FFAB40"/>
                </a:solidFill>
                <a:latin typeface="Tahoma"/>
                <a:cs typeface="Tahoma"/>
              </a:rPr>
              <a:t>The</a:t>
            </a:r>
            <a:r>
              <a:rPr dirty="0" sz="275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750" spc="80">
                <a:solidFill>
                  <a:srgbClr val="FFAB40"/>
                </a:solidFill>
                <a:latin typeface="Tahoma"/>
                <a:cs typeface="Tahoma"/>
              </a:rPr>
              <a:t>Impact</a:t>
            </a:r>
            <a:r>
              <a:rPr dirty="0" sz="275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750" spc="110">
                <a:solidFill>
                  <a:srgbClr val="FFAB40"/>
                </a:solidFill>
                <a:latin typeface="Tahoma"/>
                <a:cs typeface="Tahoma"/>
              </a:rPr>
              <a:t>of</a:t>
            </a:r>
            <a:r>
              <a:rPr dirty="0" sz="275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750" spc="120">
                <a:solidFill>
                  <a:srgbClr val="FFAB40"/>
                </a:solidFill>
                <a:latin typeface="Tahoma"/>
                <a:cs typeface="Tahoma"/>
              </a:rPr>
              <a:t>Successful</a:t>
            </a:r>
            <a:r>
              <a:rPr dirty="0" sz="275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750" spc="145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endParaRPr sz="27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0287" y="3423932"/>
            <a:ext cx="7581900" cy="10833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just" marL="12700" marR="5080">
              <a:lnSpc>
                <a:spcPct val="98800"/>
              </a:lnSpc>
              <a:spcBef>
                <a:spcPts val="125"/>
              </a:spcBef>
            </a:pPr>
            <a:r>
              <a:rPr dirty="0" sz="1750" spc="-5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dirty="0" sz="175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0">
                <a:solidFill>
                  <a:srgbClr val="FFFFFF"/>
                </a:solidFill>
                <a:latin typeface="Verdana"/>
                <a:cs typeface="Verdana"/>
              </a:rPr>
              <a:t>phishing</a:t>
            </a:r>
            <a:r>
              <a:rPr dirty="0" sz="175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-10">
                <a:solidFill>
                  <a:srgbClr val="FFFFFF"/>
                </a:solidFill>
                <a:latin typeface="Verdana"/>
                <a:cs typeface="Verdana"/>
              </a:rPr>
              <a:t>attacks</a:t>
            </a:r>
            <a:r>
              <a:rPr dirty="0" sz="175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175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lead</a:t>
            </a:r>
            <a:r>
              <a:rPr dirty="0" sz="175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175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65" b="1">
                <a:solidFill>
                  <a:srgbClr val="FFFFFF"/>
                </a:solidFill>
                <a:latin typeface="Tahoma"/>
                <a:cs typeface="Tahoma"/>
              </a:rPr>
              <a:t>devastating</a:t>
            </a:r>
            <a:r>
              <a:rPr dirty="0" sz="1750" spc="-3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consequences, </a:t>
            </a:r>
            <a:r>
              <a:rPr dirty="0" sz="1750" spc="-6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such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-45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55" b="1">
                <a:solidFill>
                  <a:srgbClr val="FFFFFF"/>
                </a:solidFill>
                <a:latin typeface="Tahoma"/>
                <a:cs typeface="Tahoma"/>
              </a:rPr>
              <a:t>identity</a:t>
            </a:r>
            <a:r>
              <a:rPr dirty="0" sz="1750" spc="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30">
                <a:solidFill>
                  <a:srgbClr val="FFFFFF"/>
                </a:solidFill>
                <a:latin typeface="Verdana"/>
                <a:cs typeface="Verdana"/>
              </a:rPr>
              <a:t>theft,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ﬁnancial</a:t>
            </a:r>
            <a:r>
              <a:rPr dirty="0" sz="1750" spc="-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-5" b="1">
                <a:solidFill>
                  <a:srgbClr val="FFFFFF"/>
                </a:solidFill>
                <a:latin typeface="Tahoma"/>
                <a:cs typeface="Tahoma"/>
              </a:rPr>
              <a:t>fraud</a:t>
            </a:r>
            <a:r>
              <a:rPr dirty="0" sz="1750" spc="-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65" b="1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r>
              <a:rPr dirty="0" sz="1750" spc="2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breaches.</a:t>
            </a:r>
            <a:r>
              <a:rPr dirty="0" sz="175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-25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1750" spc="-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>
                <a:solidFill>
                  <a:srgbClr val="FFFFFF"/>
                </a:solidFill>
                <a:latin typeface="Verdana"/>
                <a:cs typeface="Verdana"/>
              </a:rPr>
              <a:t>slide </a:t>
            </a:r>
            <a:r>
              <a:rPr dirty="0" sz="1750" spc="-6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highlights</a:t>
            </a:r>
            <a:r>
              <a:rPr dirty="0" sz="17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3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1750" spc="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70" b="1">
                <a:solidFill>
                  <a:srgbClr val="FFFFFF"/>
                </a:solidFill>
                <a:latin typeface="Tahoma"/>
                <a:cs typeface="Tahoma"/>
              </a:rPr>
              <a:t>signiﬁcant</a:t>
            </a:r>
            <a:r>
              <a:rPr dirty="0" sz="1750" spc="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personal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75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organizational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5" b="1">
                <a:solidFill>
                  <a:srgbClr val="FFFFFF"/>
                </a:solidFill>
                <a:latin typeface="Tahoma"/>
                <a:cs typeface="Tahoma"/>
              </a:rPr>
              <a:t>risks </a:t>
            </a:r>
            <a:r>
              <a:rPr dirty="0" sz="1750" spc="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750" spc="-5">
                <a:solidFill>
                  <a:srgbClr val="FFFFFF"/>
                </a:solidFill>
                <a:latin typeface="Verdana"/>
                <a:cs typeface="Verdana"/>
              </a:rPr>
              <a:t>associated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4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falling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20">
                <a:solidFill>
                  <a:srgbClr val="FFFFFF"/>
                </a:solidFill>
                <a:latin typeface="Verdana"/>
                <a:cs typeface="Verdana"/>
              </a:rPr>
              <a:t>victim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1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5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1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750" spc="-35">
                <a:solidFill>
                  <a:srgbClr val="FFFFFF"/>
                </a:solidFill>
                <a:latin typeface="Verdana"/>
                <a:cs typeface="Verdana"/>
              </a:rPr>
              <a:t>scams.</a:t>
            </a:r>
            <a:endParaRPr sz="17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578600" cy="4597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50" spc="100">
                <a:solidFill>
                  <a:srgbClr val="FFAB40"/>
                </a:solidFill>
                <a:latin typeface="Tahoma"/>
                <a:cs typeface="Tahoma"/>
              </a:rPr>
              <a:t>Organizational</a:t>
            </a:r>
            <a:r>
              <a:rPr dirty="0" sz="285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850" spc="135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r>
              <a:rPr dirty="0" sz="2850" spc="-2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850" spc="120">
                <a:solidFill>
                  <a:srgbClr val="FFAB40"/>
                </a:solidFill>
                <a:latin typeface="Tahoma"/>
                <a:cs typeface="Tahoma"/>
              </a:rPr>
              <a:t>Defenses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0296" y="3423932"/>
            <a:ext cx="7581900" cy="114236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algn="just" marL="12700" marR="5080" indent="-635">
              <a:lnSpc>
                <a:spcPct val="101899"/>
              </a:lnSpc>
              <a:spcBef>
                <a:spcPts val="85"/>
              </a:spcBef>
            </a:pPr>
            <a:r>
              <a:rPr dirty="0" sz="1800" spc="15">
                <a:solidFill>
                  <a:srgbClr val="FFFFFF"/>
                </a:solidFill>
                <a:latin typeface="Verdana"/>
                <a:cs typeface="Verdana"/>
              </a:rPr>
              <a:t>Businesses </a:t>
            </a:r>
            <a:r>
              <a:rPr dirty="0" sz="1800" spc="6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organizations </a:t>
            </a:r>
            <a:r>
              <a:rPr dirty="0" sz="1800" spc="60">
                <a:solidFill>
                  <a:srgbClr val="FFFFFF"/>
                </a:solidFill>
                <a:latin typeface="Verdana"/>
                <a:cs typeface="Verdana"/>
              </a:rPr>
              <a:t>must </a:t>
            </a:r>
            <a:r>
              <a:rPr dirty="0" sz="1800" spc="70">
                <a:solidFill>
                  <a:srgbClr val="FFFFFF"/>
                </a:solidFill>
                <a:latin typeface="Verdana"/>
                <a:cs typeface="Verdana"/>
              </a:rPr>
              <a:t>implement </a:t>
            </a:r>
            <a:r>
              <a:rPr dirty="0" sz="1800" spc="80" b="1">
                <a:solidFill>
                  <a:srgbClr val="FFFFFF"/>
                </a:solidFill>
                <a:latin typeface="Tahoma"/>
                <a:cs typeface="Tahoma"/>
              </a:rPr>
              <a:t>robust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security </a:t>
            </a:r>
            <a:r>
              <a:rPr dirty="0" sz="1800" spc="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FFFFFF"/>
                </a:solidFill>
                <a:latin typeface="Verdana"/>
                <a:cs typeface="Verdana"/>
              </a:rPr>
              <a:t>measures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 to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35">
                <a:solidFill>
                  <a:srgbClr val="FFFFFF"/>
                </a:solidFill>
                <a:latin typeface="Verdana"/>
                <a:cs typeface="Verdana"/>
              </a:rPr>
              <a:t>protect</a:t>
            </a:r>
            <a:r>
              <a:rPr dirty="0" sz="1800" spc="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against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FFFFFF"/>
                </a:solidFill>
                <a:latin typeface="Verdana"/>
                <a:cs typeface="Verdana"/>
              </a:rPr>
              <a:t>phishing,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FFFFFF"/>
                </a:solidFill>
                <a:latin typeface="Verdana"/>
                <a:cs typeface="Verdana"/>
              </a:rPr>
              <a:t>including</a:t>
            </a:r>
            <a:r>
              <a:rPr dirty="0" sz="1800" spc="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95" b="1">
                <a:solidFill>
                  <a:srgbClr val="FFFFFF"/>
                </a:solidFill>
                <a:latin typeface="Tahoma"/>
                <a:cs typeface="Tahoma"/>
              </a:rPr>
              <a:t>employee </a:t>
            </a:r>
            <a:r>
              <a:rPr dirty="0" sz="1800" spc="10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training,</a:t>
            </a:r>
            <a:r>
              <a:rPr dirty="0" sz="18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75" b="1">
                <a:solidFill>
                  <a:srgbClr val="FFFFFF"/>
                </a:solidFill>
                <a:latin typeface="Tahoma"/>
                <a:cs typeface="Tahoma"/>
              </a:rPr>
              <a:t>email</a:t>
            </a:r>
            <a:r>
              <a:rPr dirty="0" sz="1800" spc="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00" spc="-15">
                <a:solidFill>
                  <a:srgbClr val="FFFFFF"/>
                </a:solidFill>
                <a:latin typeface="Verdana"/>
                <a:cs typeface="Verdana"/>
              </a:rPr>
              <a:t>ﬁltering,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1800" spc="95" b="1">
                <a:solidFill>
                  <a:srgbClr val="FFFFFF"/>
                </a:solidFill>
                <a:latin typeface="Tahoma"/>
                <a:cs typeface="Tahoma"/>
              </a:rPr>
              <a:t>network</a:t>
            </a:r>
            <a:r>
              <a:rPr dirty="0" sz="1800" spc="10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00" spc="20">
                <a:solidFill>
                  <a:srgbClr val="FFFFFF"/>
                </a:solidFill>
                <a:latin typeface="Verdana"/>
                <a:cs typeface="Verdana"/>
              </a:rPr>
              <a:t>monitoring.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18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FFFFFF"/>
                </a:solidFill>
                <a:latin typeface="Verdana"/>
                <a:cs typeface="Verdana"/>
              </a:rPr>
              <a:t>slide </a:t>
            </a:r>
            <a:r>
              <a:rPr dirty="0" sz="1800" spc="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10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dirty="0" sz="1800" spc="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-6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25" b="1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1800" spc="9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1800" spc="65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1800" spc="6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1800" spc="-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00" spc="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1800" spc="-13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10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1800" spc="-4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180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35" b="1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1800" spc="9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1800" spc="2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1800" spc="130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1800" spc="9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1800" spc="-40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1800" spc="60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1800" spc="3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1800" spc="10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1800" spc="-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00" spc="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-5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800" spc="12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1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11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9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1800" spc="-5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1800" spc="2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1800" spc="-27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6611620" cy="12528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4800"/>
              </a:lnSpc>
              <a:spcBef>
                <a:spcPts val="260"/>
              </a:spcBef>
            </a:pPr>
            <a:r>
              <a:rPr dirty="0" sz="4050" spc="165">
                <a:solidFill>
                  <a:srgbClr val="FFAB40"/>
                </a:solidFill>
                <a:latin typeface="Tahoma"/>
                <a:cs typeface="Tahoma"/>
              </a:rPr>
              <a:t>Reporting </a:t>
            </a:r>
            <a:r>
              <a:rPr dirty="0" sz="4050" spc="215">
                <a:solidFill>
                  <a:srgbClr val="FFAB40"/>
                </a:solidFill>
                <a:latin typeface="Tahoma"/>
                <a:cs typeface="Tahoma"/>
              </a:rPr>
              <a:t>and </a:t>
            </a:r>
            <a:r>
              <a:rPr dirty="0" sz="4050" spc="22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95">
                <a:solidFill>
                  <a:srgbClr val="FFAB40"/>
                </a:solidFill>
                <a:latin typeface="Tahoma"/>
                <a:cs typeface="Tahoma"/>
              </a:rPr>
              <a:t>Responding</a:t>
            </a:r>
            <a:r>
              <a:rPr dirty="0" sz="4050" spc="-5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30">
                <a:solidFill>
                  <a:srgbClr val="FFAB40"/>
                </a:solidFill>
                <a:latin typeface="Tahoma"/>
                <a:cs typeface="Tahoma"/>
              </a:rPr>
              <a:t>to</a:t>
            </a:r>
            <a:r>
              <a:rPr dirty="0" sz="4050" spc="-50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4050" spc="190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endParaRPr sz="40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4968" y="3240595"/>
            <a:ext cx="6335395" cy="2771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95"/>
              </a:spcBef>
            </a:pPr>
            <a:r>
              <a:rPr dirty="0" sz="2550" spc="-3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15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2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3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5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dirty="0" sz="2550" spc="65" b="1">
                <a:solidFill>
                  <a:srgbClr val="FFFFFF"/>
                </a:solidFill>
                <a:latin typeface="Tahoma"/>
                <a:cs typeface="Tahoma"/>
              </a:rPr>
              <a:t>incident</a:t>
            </a:r>
            <a:r>
              <a:rPr dirty="0" sz="2550" spc="65">
                <a:solidFill>
                  <a:srgbClr val="FFFFFF"/>
                </a:solidFill>
                <a:latin typeface="Verdana"/>
                <a:cs typeface="Verdana"/>
              </a:rPr>
              <a:t>, </a:t>
            </a:r>
            <a:r>
              <a:rPr dirty="0" sz="2550" spc="10">
                <a:solidFill>
                  <a:srgbClr val="FFFFFF"/>
                </a:solidFill>
                <a:latin typeface="Verdana"/>
                <a:cs typeface="Verdana"/>
              </a:rPr>
              <a:t>it </a:t>
            </a:r>
            <a:r>
              <a:rPr dirty="0" sz="2550" spc="-45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crucial </a:t>
            </a:r>
            <a:r>
              <a:rPr dirty="0" sz="2550" spc="25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2550" spc="100" b="1">
                <a:solidFill>
                  <a:srgbClr val="FFFFFF"/>
                </a:solidFill>
                <a:latin typeface="Tahoma"/>
                <a:cs typeface="Tahoma"/>
              </a:rPr>
              <a:t>report 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550" spc="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4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8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6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15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550" spc="13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550" spc="90" b="1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550" spc="180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550" spc="13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550" spc="175" b="1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550" spc="190" b="1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5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550" spc="-114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1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6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250" b="1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55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550" spc="8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550" spc="30" b="1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550" spc="204" b="1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550" spc="85" b="1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550" spc="45" b="1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550" spc="135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5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25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potential </a:t>
            </a:r>
            <a:r>
              <a:rPr dirty="0" sz="2550" spc="80" b="1">
                <a:solidFill>
                  <a:srgbClr val="FFFFFF"/>
                </a:solidFill>
                <a:latin typeface="Tahoma"/>
                <a:cs typeface="Tahoma"/>
              </a:rPr>
              <a:t>damage</a:t>
            </a:r>
            <a:r>
              <a:rPr dirty="0" sz="2550" spc="80">
                <a:solidFill>
                  <a:srgbClr val="FFFFFF"/>
                </a:solidFill>
                <a:latin typeface="Verdana"/>
                <a:cs typeface="Verdana"/>
              </a:rPr>
              <a:t>. 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dirty="0" sz="2550" spc="15">
                <a:solidFill>
                  <a:srgbClr val="FFFFFF"/>
                </a:solidFill>
                <a:latin typeface="Verdana"/>
                <a:cs typeface="Verdana"/>
              </a:rPr>
              <a:t>slide </a:t>
            </a:r>
            <a:r>
              <a:rPr dirty="0" sz="2550" spc="5">
                <a:solidFill>
                  <a:srgbClr val="FFFFFF"/>
                </a:solidFill>
                <a:latin typeface="Verdana"/>
                <a:cs typeface="Verdana"/>
              </a:rPr>
              <a:t>provides </a:t>
            </a:r>
            <a:r>
              <a:rPr dirty="0" sz="2550" spc="-8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7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80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550" spc="1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550" spc="135" b="1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550" spc="180" b="1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550" spc="130" b="1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550" spc="35" b="1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550" spc="-7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-2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550" spc="-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17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-2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12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6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550" spc="9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15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550" spc="11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550" spc="-9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550" spc="3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550" spc="-8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550" spc="-385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5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555740" cy="4140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550" spc="120">
                <a:solidFill>
                  <a:srgbClr val="FFAB40"/>
                </a:solidFill>
                <a:latin typeface="Tahoma"/>
                <a:cs typeface="Tahoma"/>
              </a:rPr>
              <a:t>Phishing</a:t>
            </a:r>
            <a:r>
              <a:rPr dirty="0" sz="255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95">
                <a:solidFill>
                  <a:srgbClr val="FFAB40"/>
                </a:solidFill>
                <a:latin typeface="Tahoma"/>
                <a:cs typeface="Tahoma"/>
              </a:rPr>
              <a:t>Trends</a:t>
            </a:r>
            <a:r>
              <a:rPr dirty="0" sz="255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135">
                <a:solidFill>
                  <a:srgbClr val="FFAB40"/>
                </a:solidFill>
                <a:latin typeface="Tahoma"/>
                <a:cs typeface="Tahoma"/>
              </a:rPr>
              <a:t>and</a:t>
            </a:r>
            <a:r>
              <a:rPr dirty="0" sz="255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100">
                <a:solidFill>
                  <a:srgbClr val="FFAB40"/>
                </a:solidFill>
                <a:latin typeface="Tahoma"/>
                <a:cs typeface="Tahoma"/>
              </a:rPr>
              <a:t>Evolving</a:t>
            </a:r>
            <a:r>
              <a:rPr dirty="0" sz="2550" spc="-15">
                <a:solidFill>
                  <a:srgbClr val="FFAB40"/>
                </a:solidFill>
                <a:latin typeface="Tahoma"/>
                <a:cs typeface="Tahoma"/>
              </a:rPr>
              <a:t> </a:t>
            </a:r>
            <a:r>
              <a:rPr dirty="0" sz="2550" spc="75">
                <a:solidFill>
                  <a:srgbClr val="FFAB40"/>
                </a:solidFill>
                <a:latin typeface="Tahoma"/>
                <a:cs typeface="Tahoma"/>
              </a:rPr>
              <a:t>Threats</a:t>
            </a:r>
            <a:endParaRPr sz="25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0296" y="3414407"/>
            <a:ext cx="7581900" cy="12319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01499"/>
              </a:lnSpc>
              <a:spcBef>
                <a:spcPts val="90"/>
              </a:spcBef>
            </a:pPr>
            <a:r>
              <a:rPr dirty="0" sz="1950" spc="70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1950" spc="90" b="1">
                <a:solidFill>
                  <a:srgbClr val="FFFFFF"/>
                </a:solidFill>
                <a:latin typeface="Tahoma"/>
                <a:cs typeface="Tahoma"/>
              </a:rPr>
              <a:t>tactics </a:t>
            </a:r>
            <a:r>
              <a:rPr dirty="0" sz="1950" spc="7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1950" spc="100" b="1">
                <a:solidFill>
                  <a:srgbClr val="FFFFFF"/>
                </a:solidFill>
                <a:latin typeface="Tahoma"/>
                <a:cs typeface="Tahoma"/>
              </a:rPr>
              <a:t>techniques </a:t>
            </a:r>
            <a:r>
              <a:rPr dirty="0" sz="1950" spc="-20">
                <a:solidFill>
                  <a:srgbClr val="FFFFFF"/>
                </a:solidFill>
                <a:latin typeface="Verdana"/>
                <a:cs typeface="Verdana"/>
              </a:rPr>
              <a:t>are </a:t>
            </a:r>
            <a:r>
              <a:rPr dirty="0" sz="1950" spc="20">
                <a:solidFill>
                  <a:srgbClr val="FFFFFF"/>
                </a:solidFill>
                <a:latin typeface="Verdana"/>
                <a:cs typeface="Verdana"/>
              </a:rPr>
              <a:t>constantly </a:t>
            </a:r>
            <a:r>
              <a:rPr dirty="0" sz="1950" spc="40" b="1">
                <a:solidFill>
                  <a:srgbClr val="FFFFFF"/>
                </a:solidFill>
                <a:latin typeface="Tahoma"/>
                <a:cs typeface="Tahoma"/>
              </a:rPr>
              <a:t>evolving</a:t>
            </a:r>
            <a:r>
              <a:rPr dirty="0" sz="1950" spc="40">
                <a:solidFill>
                  <a:srgbClr val="FFFFFF"/>
                </a:solidFill>
                <a:latin typeface="Verdana"/>
                <a:cs typeface="Verdana"/>
              </a:rPr>
              <a:t>, </a:t>
            </a:r>
            <a:r>
              <a:rPr dirty="0" sz="1950" spc="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35">
                <a:solidFill>
                  <a:srgbClr val="FFFFFF"/>
                </a:solidFill>
                <a:latin typeface="Verdana"/>
                <a:cs typeface="Verdana"/>
              </a:rPr>
              <a:t>requiring </a:t>
            </a:r>
            <a:r>
              <a:rPr dirty="0" sz="1950" spc="75">
                <a:solidFill>
                  <a:srgbClr val="FFFFFF"/>
                </a:solidFill>
                <a:latin typeface="Verdana"/>
                <a:cs typeface="Verdana"/>
              </a:rPr>
              <a:t>ongoing </a:t>
            </a:r>
            <a:r>
              <a:rPr dirty="0" sz="1950" spc="85" b="1">
                <a:solidFill>
                  <a:srgbClr val="FFFFFF"/>
                </a:solidFill>
                <a:latin typeface="Tahoma"/>
                <a:cs typeface="Tahoma"/>
              </a:rPr>
              <a:t>vigilance </a:t>
            </a:r>
            <a:r>
              <a:rPr dirty="0" sz="1950" spc="7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1950" spc="90" b="1">
                <a:solidFill>
                  <a:srgbClr val="FFFFFF"/>
                </a:solidFill>
                <a:latin typeface="Tahoma"/>
                <a:cs typeface="Tahoma"/>
              </a:rPr>
              <a:t>adaptation </a:t>
            </a:r>
            <a:r>
              <a:rPr dirty="0" sz="1950" spc="2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1950" spc="-40">
                <a:solidFill>
                  <a:srgbClr val="FFFFFF"/>
                </a:solidFill>
                <a:latin typeface="Verdana"/>
                <a:cs typeface="Verdana"/>
              </a:rPr>
              <a:t>stay </a:t>
            </a:r>
            <a:r>
              <a:rPr dirty="0" sz="1950" spc="35">
                <a:solidFill>
                  <a:srgbClr val="FFFFFF"/>
                </a:solidFill>
                <a:latin typeface="Verdana"/>
                <a:cs typeface="Verdana"/>
              </a:rPr>
              <a:t>ahead </a:t>
            </a:r>
            <a:r>
              <a:rPr dirty="0" sz="1950" spc="-6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1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1950" spc="60" b="1">
                <a:solidFill>
                  <a:srgbClr val="FFFFFF"/>
                </a:solidFill>
                <a:latin typeface="Tahoma"/>
                <a:cs typeface="Tahoma"/>
              </a:rPr>
              <a:t>cybercriminals</a:t>
            </a:r>
            <a:r>
              <a:rPr dirty="0" sz="1950" spc="60">
                <a:solidFill>
                  <a:srgbClr val="FFFFFF"/>
                </a:solidFill>
                <a:latin typeface="Verdana"/>
                <a:cs typeface="Verdana"/>
              </a:rPr>
              <a:t>. </a:t>
            </a:r>
            <a:r>
              <a:rPr dirty="0" sz="1950" spc="-1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dirty="0" sz="1950" spc="15">
                <a:solidFill>
                  <a:srgbClr val="FFFFFF"/>
                </a:solidFill>
                <a:latin typeface="Verdana"/>
                <a:cs typeface="Verdana"/>
              </a:rPr>
              <a:t>slide </a:t>
            </a:r>
            <a:r>
              <a:rPr dirty="0" sz="1950" spc="-10">
                <a:solidFill>
                  <a:srgbClr val="FFFFFF"/>
                </a:solidFill>
                <a:latin typeface="Verdana"/>
                <a:cs typeface="Verdana"/>
              </a:rPr>
              <a:t>explores </a:t>
            </a:r>
            <a:r>
              <a:rPr dirty="0" sz="1950" spc="114" b="1">
                <a:solidFill>
                  <a:srgbClr val="FFFFFF"/>
                </a:solidFill>
                <a:latin typeface="Tahoma"/>
                <a:cs typeface="Tahoma"/>
              </a:rPr>
              <a:t>emerging </a:t>
            </a:r>
            <a:r>
              <a:rPr dirty="0" sz="1950" spc="55">
                <a:solidFill>
                  <a:srgbClr val="FFFFFF"/>
                </a:solidFill>
                <a:latin typeface="Verdana"/>
                <a:cs typeface="Verdana"/>
              </a:rPr>
              <a:t>phishing </a:t>
            </a:r>
            <a:r>
              <a:rPr dirty="0" sz="1950" spc="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20">
                <a:solidFill>
                  <a:srgbClr val="FFFFFF"/>
                </a:solidFill>
                <a:latin typeface="Verdana"/>
                <a:cs typeface="Verdana"/>
              </a:rPr>
              <a:t>trends</a:t>
            </a:r>
            <a:r>
              <a:rPr dirty="0" sz="19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9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114" b="1">
                <a:solidFill>
                  <a:srgbClr val="FFFFFF"/>
                </a:solidFill>
                <a:latin typeface="Tahoma"/>
                <a:cs typeface="Tahoma"/>
              </a:rPr>
              <a:t>emerging</a:t>
            </a:r>
            <a:r>
              <a:rPr dirty="0" sz="1950" spc="-5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950">
                <a:solidFill>
                  <a:srgbClr val="FFFFFF"/>
                </a:solidFill>
                <a:latin typeface="Verdana"/>
                <a:cs typeface="Verdana"/>
              </a:rPr>
              <a:t>threats</a:t>
            </a:r>
            <a:r>
              <a:rPr dirty="0" sz="19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2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19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75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dirty="0" sz="19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5">
                <a:solidFill>
                  <a:srgbClr val="FFFFFF"/>
                </a:solidFill>
                <a:latin typeface="Verdana"/>
                <a:cs typeface="Verdana"/>
              </a:rPr>
              <a:t>aware</a:t>
            </a:r>
            <a:r>
              <a:rPr dirty="0" sz="195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950" spc="-95">
                <a:solidFill>
                  <a:srgbClr val="FFFFFF"/>
                </a:solidFill>
                <a:latin typeface="Verdana"/>
                <a:cs typeface="Verdana"/>
              </a:rPr>
              <a:t>of.</a:t>
            </a:r>
            <a:endParaRPr sz="19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2024-07-19T11:53:29Z</dcterms:created>
  <dcterms:modified xsi:type="dcterms:W3CDTF">2024-07-19T11:53:29Z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2024-07-19T00:00:00Z</vt:filetime>
  </property>
</Properties>
</file>